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938C-EC10-A740-9062-95987C438B2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4FD608-9A8E-764D-8C92-748D3DB8499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09FE80-33F0-2442-9211-2C76EA5CD7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D3B03C-C640-174D-AF49-F0E9401C991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DA379F-C408-6949-88E6-E98C6E04D012}"/>
              </a:ext>
            </a:extLst>
          </p:cNvPr>
          <p:cNvSpPr>
            <a:spLocks noGrp="1"/>
          </p:cNvSpPr>
          <p:nvPr>
            <p:ph type="sldNum" sz="quarter" idx="12"/>
          </p:nvPr>
        </p:nvSpPr>
        <p:spPr/>
        <p:txBody>
          <a:bodyPr/>
          <a:lstStyle>
            <a:lvl1pPr>
              <a:defRPr/>
            </a:lvl1pPr>
          </a:lstStyle>
          <a:p>
            <a:fld id="{42AA933D-976E-0042-9ACA-7E92942EEB95}" type="slidenum">
              <a:rPr lang="en-US" altLang="en-US"/>
              <a:pPr/>
              <a:t>‹#›</a:t>
            </a:fld>
            <a:endParaRPr lang="en-US" altLang="en-US"/>
          </a:p>
        </p:txBody>
      </p:sp>
    </p:spTree>
    <p:extLst>
      <p:ext uri="{BB962C8B-B14F-4D97-AF65-F5344CB8AC3E}">
        <p14:creationId xmlns:p14="http://schemas.microsoft.com/office/powerpoint/2010/main" val="26293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F6FB-E0E0-D345-8024-77F182499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7ADB9-EC08-5349-BD79-33D9CE3B4E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5A71-D635-2A4A-945B-A03BA34A43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04FF475-B101-EF47-9A10-D2644E9193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F77F5AA-30D4-2D4B-B7E1-650E8833B83B}"/>
              </a:ext>
            </a:extLst>
          </p:cNvPr>
          <p:cNvSpPr>
            <a:spLocks noGrp="1"/>
          </p:cNvSpPr>
          <p:nvPr>
            <p:ph type="sldNum" sz="quarter" idx="12"/>
          </p:nvPr>
        </p:nvSpPr>
        <p:spPr/>
        <p:txBody>
          <a:bodyPr/>
          <a:lstStyle>
            <a:lvl1pPr>
              <a:defRPr/>
            </a:lvl1pPr>
          </a:lstStyle>
          <a:p>
            <a:fld id="{4293FDFF-2520-4943-B3E9-CC288924743B}" type="slidenum">
              <a:rPr lang="en-US" altLang="en-US"/>
              <a:pPr/>
              <a:t>‹#›</a:t>
            </a:fld>
            <a:endParaRPr lang="en-US" altLang="en-US"/>
          </a:p>
        </p:txBody>
      </p:sp>
    </p:spTree>
    <p:extLst>
      <p:ext uri="{BB962C8B-B14F-4D97-AF65-F5344CB8AC3E}">
        <p14:creationId xmlns:p14="http://schemas.microsoft.com/office/powerpoint/2010/main" val="226752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B853BF-9CFC-0148-AC5D-C4B233F89E8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82786-2F1E-A04B-AD53-6515B1DD94F4}"/>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FDED0-A03D-984B-A47D-435E2D5DFE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E486AD8-E537-4642-A375-4B2EF1AC32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17361F5-4DE6-4448-AF12-05773A0CDCCF}"/>
              </a:ext>
            </a:extLst>
          </p:cNvPr>
          <p:cNvSpPr>
            <a:spLocks noGrp="1"/>
          </p:cNvSpPr>
          <p:nvPr>
            <p:ph type="sldNum" sz="quarter" idx="12"/>
          </p:nvPr>
        </p:nvSpPr>
        <p:spPr/>
        <p:txBody>
          <a:bodyPr/>
          <a:lstStyle>
            <a:lvl1pPr>
              <a:defRPr/>
            </a:lvl1pPr>
          </a:lstStyle>
          <a:p>
            <a:fld id="{9BBBAF52-0087-7946-B5E5-2D161ABAFD3D}" type="slidenum">
              <a:rPr lang="en-US" altLang="en-US"/>
              <a:pPr/>
              <a:t>‹#›</a:t>
            </a:fld>
            <a:endParaRPr lang="en-US" altLang="en-US"/>
          </a:p>
        </p:txBody>
      </p:sp>
    </p:spTree>
    <p:extLst>
      <p:ext uri="{BB962C8B-B14F-4D97-AF65-F5344CB8AC3E}">
        <p14:creationId xmlns:p14="http://schemas.microsoft.com/office/powerpoint/2010/main" val="40963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78EB-0D46-0D40-A485-22FA098FE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82EEC-28D7-2C4E-BE82-0897C07739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E0327-F843-F249-A856-E30928EE7C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EC252C2-2AC9-9E45-9B1C-76FE403427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57F649-04B1-CB4B-8E9F-EB3984599A3D}"/>
              </a:ext>
            </a:extLst>
          </p:cNvPr>
          <p:cNvSpPr>
            <a:spLocks noGrp="1"/>
          </p:cNvSpPr>
          <p:nvPr>
            <p:ph type="sldNum" sz="quarter" idx="12"/>
          </p:nvPr>
        </p:nvSpPr>
        <p:spPr/>
        <p:txBody>
          <a:bodyPr/>
          <a:lstStyle>
            <a:lvl1pPr>
              <a:defRPr/>
            </a:lvl1pPr>
          </a:lstStyle>
          <a:p>
            <a:fld id="{9C90471E-740D-B345-B652-64966196D063}" type="slidenum">
              <a:rPr lang="en-US" altLang="en-US"/>
              <a:pPr/>
              <a:t>‹#›</a:t>
            </a:fld>
            <a:endParaRPr lang="en-US" altLang="en-US"/>
          </a:p>
        </p:txBody>
      </p:sp>
    </p:spTree>
    <p:extLst>
      <p:ext uri="{BB962C8B-B14F-4D97-AF65-F5344CB8AC3E}">
        <p14:creationId xmlns:p14="http://schemas.microsoft.com/office/powerpoint/2010/main" val="423886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0B1F-FE28-D646-BF97-C18E9FB822A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5CBEA-6C9A-3A40-9A52-C8592979A8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86C971D-D72B-5640-A0DD-AB6A732001E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493C69-C8B2-1940-A152-180B78DA6A2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5520AE-D7D5-034F-84BD-FDB6A4D44312}"/>
              </a:ext>
            </a:extLst>
          </p:cNvPr>
          <p:cNvSpPr>
            <a:spLocks noGrp="1"/>
          </p:cNvSpPr>
          <p:nvPr>
            <p:ph type="sldNum" sz="quarter" idx="12"/>
          </p:nvPr>
        </p:nvSpPr>
        <p:spPr/>
        <p:txBody>
          <a:bodyPr/>
          <a:lstStyle>
            <a:lvl1pPr>
              <a:defRPr/>
            </a:lvl1pPr>
          </a:lstStyle>
          <a:p>
            <a:fld id="{0410A9BB-C216-A845-9FAA-42B003E371D2}" type="slidenum">
              <a:rPr lang="en-US" altLang="en-US"/>
              <a:pPr/>
              <a:t>‹#›</a:t>
            </a:fld>
            <a:endParaRPr lang="en-US" altLang="en-US"/>
          </a:p>
        </p:txBody>
      </p:sp>
    </p:spTree>
    <p:extLst>
      <p:ext uri="{BB962C8B-B14F-4D97-AF65-F5344CB8AC3E}">
        <p14:creationId xmlns:p14="http://schemas.microsoft.com/office/powerpoint/2010/main" val="377458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FC9A-5E29-4B4A-A202-4083C6CB1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584E63-DF91-5B4C-8753-D8EF271FA82D}"/>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AC3ACB-46BF-7041-9856-9673C88F87C8}"/>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903DE2-42B2-B946-AF1A-04891A871F4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0B54EE4-2255-7C46-B19C-7DAA2337E9D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AAD01A2-3C56-E64B-A2CB-165C88351B54}"/>
              </a:ext>
            </a:extLst>
          </p:cNvPr>
          <p:cNvSpPr>
            <a:spLocks noGrp="1"/>
          </p:cNvSpPr>
          <p:nvPr>
            <p:ph type="sldNum" sz="quarter" idx="12"/>
          </p:nvPr>
        </p:nvSpPr>
        <p:spPr/>
        <p:txBody>
          <a:bodyPr/>
          <a:lstStyle>
            <a:lvl1pPr>
              <a:defRPr/>
            </a:lvl1pPr>
          </a:lstStyle>
          <a:p>
            <a:fld id="{F3BFADA3-E2CD-014C-97AB-444E12F83C47}" type="slidenum">
              <a:rPr lang="en-US" altLang="en-US"/>
              <a:pPr/>
              <a:t>‹#›</a:t>
            </a:fld>
            <a:endParaRPr lang="en-US" altLang="en-US"/>
          </a:p>
        </p:txBody>
      </p:sp>
    </p:spTree>
    <p:extLst>
      <p:ext uri="{BB962C8B-B14F-4D97-AF65-F5344CB8AC3E}">
        <p14:creationId xmlns:p14="http://schemas.microsoft.com/office/powerpoint/2010/main" val="124476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FD31-D7A2-0947-8721-38553AC2BE1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DB6626-0723-CB4F-91AA-A155CE628B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22DE49-EABC-B648-A692-DF6CCCD034C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E99A87-C875-5D46-9077-9C24B23926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74E3C4-E75E-4A4D-B20A-80A6987BBE9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42E9AB-0A2C-754C-9173-1CCCCFFE51C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48C60CA-F032-CA47-8D22-027138D3368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16C4BA5-7674-7140-82C5-CC28CE36D3E3}"/>
              </a:ext>
            </a:extLst>
          </p:cNvPr>
          <p:cNvSpPr>
            <a:spLocks noGrp="1"/>
          </p:cNvSpPr>
          <p:nvPr>
            <p:ph type="sldNum" sz="quarter" idx="12"/>
          </p:nvPr>
        </p:nvSpPr>
        <p:spPr/>
        <p:txBody>
          <a:bodyPr/>
          <a:lstStyle>
            <a:lvl1pPr>
              <a:defRPr/>
            </a:lvl1pPr>
          </a:lstStyle>
          <a:p>
            <a:fld id="{A27FA35F-ECF9-4849-8C9C-F0A7CF39F57F}" type="slidenum">
              <a:rPr lang="en-US" altLang="en-US"/>
              <a:pPr/>
              <a:t>‹#›</a:t>
            </a:fld>
            <a:endParaRPr lang="en-US" altLang="en-US"/>
          </a:p>
        </p:txBody>
      </p:sp>
    </p:spTree>
    <p:extLst>
      <p:ext uri="{BB962C8B-B14F-4D97-AF65-F5344CB8AC3E}">
        <p14:creationId xmlns:p14="http://schemas.microsoft.com/office/powerpoint/2010/main" val="388462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A85A-E817-3945-9E65-53CA37B70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B786B8-1F6F-5A4F-9653-A0FDDD60506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5CB5033-5C68-BD4F-9BA9-4E7916836AE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3821DC0-4D19-AC4E-A624-CA381424C4B4}"/>
              </a:ext>
            </a:extLst>
          </p:cNvPr>
          <p:cNvSpPr>
            <a:spLocks noGrp="1"/>
          </p:cNvSpPr>
          <p:nvPr>
            <p:ph type="sldNum" sz="quarter" idx="12"/>
          </p:nvPr>
        </p:nvSpPr>
        <p:spPr/>
        <p:txBody>
          <a:bodyPr/>
          <a:lstStyle>
            <a:lvl1pPr>
              <a:defRPr/>
            </a:lvl1pPr>
          </a:lstStyle>
          <a:p>
            <a:fld id="{57CF66A2-4038-8C43-818B-961E99BA33EE}" type="slidenum">
              <a:rPr lang="en-US" altLang="en-US"/>
              <a:pPr/>
              <a:t>‹#›</a:t>
            </a:fld>
            <a:endParaRPr lang="en-US" altLang="en-US"/>
          </a:p>
        </p:txBody>
      </p:sp>
    </p:spTree>
    <p:extLst>
      <p:ext uri="{BB962C8B-B14F-4D97-AF65-F5344CB8AC3E}">
        <p14:creationId xmlns:p14="http://schemas.microsoft.com/office/powerpoint/2010/main" val="313170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E4E71-EC43-1547-9EB3-E42DDD3AF6E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599B737-7DF6-3E47-8FB7-3FC88B344BF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D7E3B28-3E69-BB4B-A82D-E17450A0B30C}"/>
              </a:ext>
            </a:extLst>
          </p:cNvPr>
          <p:cNvSpPr>
            <a:spLocks noGrp="1"/>
          </p:cNvSpPr>
          <p:nvPr>
            <p:ph type="sldNum" sz="quarter" idx="12"/>
          </p:nvPr>
        </p:nvSpPr>
        <p:spPr/>
        <p:txBody>
          <a:bodyPr/>
          <a:lstStyle>
            <a:lvl1pPr>
              <a:defRPr/>
            </a:lvl1pPr>
          </a:lstStyle>
          <a:p>
            <a:fld id="{89472E76-DE56-414E-8A75-C000900A8308}" type="slidenum">
              <a:rPr lang="en-US" altLang="en-US"/>
              <a:pPr/>
              <a:t>‹#›</a:t>
            </a:fld>
            <a:endParaRPr lang="en-US" altLang="en-US"/>
          </a:p>
        </p:txBody>
      </p:sp>
    </p:spTree>
    <p:extLst>
      <p:ext uri="{BB962C8B-B14F-4D97-AF65-F5344CB8AC3E}">
        <p14:creationId xmlns:p14="http://schemas.microsoft.com/office/powerpoint/2010/main" val="11715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4570-6C94-5743-96EB-16A6C55EC7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17959F-CCFD-A24C-A167-CB1DB1CEF15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90CD2-A743-5C48-A4BB-19A0F4D341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F549F1-5226-904D-94ED-4712A47E31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4561D7D-48F1-CD40-8537-DB0F99EF8E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6716843-9435-C24E-87E2-E20E5FD25A3E}"/>
              </a:ext>
            </a:extLst>
          </p:cNvPr>
          <p:cNvSpPr>
            <a:spLocks noGrp="1"/>
          </p:cNvSpPr>
          <p:nvPr>
            <p:ph type="sldNum" sz="quarter" idx="12"/>
          </p:nvPr>
        </p:nvSpPr>
        <p:spPr/>
        <p:txBody>
          <a:bodyPr/>
          <a:lstStyle>
            <a:lvl1pPr>
              <a:defRPr/>
            </a:lvl1pPr>
          </a:lstStyle>
          <a:p>
            <a:fld id="{B676255D-AD4B-4547-B206-4168D4A8FED1}" type="slidenum">
              <a:rPr lang="en-US" altLang="en-US"/>
              <a:pPr/>
              <a:t>‹#›</a:t>
            </a:fld>
            <a:endParaRPr lang="en-US" altLang="en-US"/>
          </a:p>
        </p:txBody>
      </p:sp>
    </p:spTree>
    <p:extLst>
      <p:ext uri="{BB962C8B-B14F-4D97-AF65-F5344CB8AC3E}">
        <p14:creationId xmlns:p14="http://schemas.microsoft.com/office/powerpoint/2010/main" val="85734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9B5A-DE97-7D4C-B53E-A3235150F3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8243B-CA34-5A4F-9ADB-202F8C9AA2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FB8E7B-EECA-E042-AD86-88327DA40B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6E1A8C-621D-A442-9115-DE0AA2E190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B51542-5428-BD4C-995F-B268691071B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30CF1FF-758A-7E47-9896-89EAA27E18E2}"/>
              </a:ext>
            </a:extLst>
          </p:cNvPr>
          <p:cNvSpPr>
            <a:spLocks noGrp="1"/>
          </p:cNvSpPr>
          <p:nvPr>
            <p:ph type="sldNum" sz="quarter" idx="12"/>
          </p:nvPr>
        </p:nvSpPr>
        <p:spPr/>
        <p:txBody>
          <a:bodyPr/>
          <a:lstStyle>
            <a:lvl1pPr>
              <a:defRPr/>
            </a:lvl1pPr>
          </a:lstStyle>
          <a:p>
            <a:fld id="{AED3F542-DB34-0046-879C-B4614D3EAA62}" type="slidenum">
              <a:rPr lang="en-US" altLang="en-US"/>
              <a:pPr/>
              <a:t>‹#›</a:t>
            </a:fld>
            <a:endParaRPr lang="en-US" altLang="en-US"/>
          </a:p>
        </p:txBody>
      </p:sp>
    </p:spTree>
    <p:extLst>
      <p:ext uri="{BB962C8B-B14F-4D97-AF65-F5344CB8AC3E}">
        <p14:creationId xmlns:p14="http://schemas.microsoft.com/office/powerpoint/2010/main" val="269058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87A743-B8B5-7D48-962D-B022DC24DA5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3B9389-A671-9142-8FC7-0C121887A0C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10BE56-70D5-CC43-AAC4-E765B7DDEC2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66DB0A3-2A93-2849-A100-541666443CD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4A589D6-562D-4843-B8CE-531DAD746BA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B4C3EAA-6FC8-7846-B43D-6428D91A4B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1C16DB3-5315-6F43-B4DE-6F6D1F73D74F}"/>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C523EF20-F5E6-F049-954D-EAD1913E8D02}"/>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Miriam1">
            <a:extLst>
              <a:ext uri="{FF2B5EF4-FFF2-40B4-BE49-F238E27FC236}">
                <a16:creationId xmlns:a16="http://schemas.microsoft.com/office/drawing/2014/main" id="{A5637F0B-E8DF-7246-8D40-F537FB38B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35D2C21B-E834-3843-B535-594ED4363222}"/>
              </a:ext>
            </a:extLst>
          </p:cNvPr>
          <p:cNvSpPr txBox="1">
            <a:spLocks noChangeArrowheads="1"/>
          </p:cNvSpPr>
          <p:nvPr/>
        </p:nvSpPr>
        <p:spPr bwMode="auto">
          <a:xfrm>
            <a:off x="4724400" y="19050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Service and forgiveness</a:t>
            </a:r>
            <a:endParaRPr lang="en-US" altLang="en-US"/>
          </a:p>
        </p:txBody>
      </p:sp>
      <p:grpSp>
        <p:nvGrpSpPr>
          <p:cNvPr id="2054" name="Group 6">
            <a:extLst>
              <a:ext uri="{FF2B5EF4-FFF2-40B4-BE49-F238E27FC236}">
                <a16:creationId xmlns:a16="http://schemas.microsoft.com/office/drawing/2014/main" id="{9D05B535-9323-324A-92F3-FFC2216F07BF}"/>
              </a:ext>
            </a:extLst>
          </p:cNvPr>
          <p:cNvGrpSpPr>
            <a:grpSpLocks/>
          </p:cNvGrpSpPr>
          <p:nvPr/>
        </p:nvGrpSpPr>
        <p:grpSpPr bwMode="auto">
          <a:xfrm>
            <a:off x="7696200" y="5334000"/>
            <a:ext cx="1266825" cy="1038225"/>
            <a:chOff x="13890" y="9555"/>
            <a:chExt cx="1875" cy="1634"/>
          </a:xfrm>
        </p:grpSpPr>
        <p:sp>
          <p:nvSpPr>
            <p:cNvPr id="2055" name="Text Box 7">
              <a:extLst>
                <a:ext uri="{FF2B5EF4-FFF2-40B4-BE49-F238E27FC236}">
                  <a16:creationId xmlns:a16="http://schemas.microsoft.com/office/drawing/2014/main" id="{632FBC21-707A-F248-A8F8-4122043770E7}"/>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5</a:t>
              </a:r>
              <a:endParaRPr lang="en-US" altLang="en-US"/>
            </a:p>
          </p:txBody>
        </p:sp>
        <p:sp>
          <p:nvSpPr>
            <p:cNvPr id="2056" name="Text Box 8">
              <a:extLst>
                <a:ext uri="{FF2B5EF4-FFF2-40B4-BE49-F238E27FC236}">
                  <a16:creationId xmlns:a16="http://schemas.microsoft.com/office/drawing/2014/main" id="{03F5F529-0EC9-EF4A-A469-CBAEBECC1555}"/>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7" name="Text Box 9">
            <a:extLst>
              <a:ext uri="{FF2B5EF4-FFF2-40B4-BE49-F238E27FC236}">
                <a16:creationId xmlns:a16="http://schemas.microsoft.com/office/drawing/2014/main" id="{C1258B47-CD95-7E4A-9E76-9FD359CE1993}"/>
              </a:ext>
            </a:extLst>
          </p:cNvPr>
          <p:cNvSpPr txBox="1">
            <a:spLocks noChangeArrowheads="1"/>
          </p:cNvSpPr>
          <p:nvPr/>
        </p:nvSpPr>
        <p:spPr bwMode="auto">
          <a:xfrm>
            <a:off x="4829175" y="3048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Miriam</a:t>
            </a:r>
            <a:br>
              <a:rPr lang="en-US" altLang="en-US">
                <a:solidFill>
                  <a:srgbClr val="FFFFFF"/>
                </a:solidFill>
                <a:latin typeface="Trajan Pro" pitchFamily="18" charset="0"/>
              </a:rPr>
            </a:br>
            <a:r>
              <a:rPr lang="en-US" altLang="en-US">
                <a:solidFill>
                  <a:srgbClr val="FFFFFF"/>
                </a:solidFill>
                <a:latin typeface="Trajan Pro" pitchFamily="18" charset="0"/>
              </a:rPr>
              <a:t> and me</a:t>
            </a:r>
            <a:endParaRPr lang="en-US" altLang="en-US"/>
          </a:p>
        </p:txBody>
      </p:sp>
      <p:sp>
        <p:nvSpPr>
          <p:cNvPr id="2058" name="Text Box 10">
            <a:extLst>
              <a:ext uri="{FF2B5EF4-FFF2-40B4-BE49-F238E27FC236}">
                <a16:creationId xmlns:a16="http://schemas.microsoft.com/office/drawing/2014/main" id="{0F6EC952-2B25-4A4D-A84D-4618E4748210}"/>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786A1905-D4FA-8B4C-AEF8-4319A0A7D428}"/>
              </a:ext>
            </a:extLst>
          </p:cNvPr>
          <p:cNvSpPr>
            <a:spLocks noGrp="1" noChangeArrowheads="1"/>
          </p:cNvSpPr>
          <p:nvPr>
            <p:ph type="body" idx="1"/>
          </p:nvPr>
        </p:nvSpPr>
        <p:spPr>
          <a:xfrm>
            <a:off x="2743200" y="1295400"/>
            <a:ext cx="6096000" cy="4525963"/>
          </a:xfrm>
        </p:spPr>
        <p:txBody>
          <a:bodyPr/>
          <a:lstStyle/>
          <a:p>
            <a:pPr algn="ctr">
              <a:lnSpc>
                <a:spcPct val="110000"/>
              </a:lnSpc>
              <a:buFontTx/>
              <a:buNone/>
            </a:pPr>
            <a:r>
              <a:rPr lang="en-US" altLang="en-US" sz="2800">
                <a:latin typeface="Gill Sans MT" panose="020B0502020104020203" pitchFamily="34" charset="77"/>
              </a:rPr>
              <a:t>   When she developed leprosy, the loving concern of her brothers and their desire to save her from such a fate, also was demonstrated. Envy/jealousy is one of the most satanic traits that can exist in the hearts of humans. It always has dire results. Where there is envy, there is strife; and where strife is present, confusion and other evils are at work.</a:t>
            </a:r>
          </a:p>
          <a:p>
            <a:pPr algn="ctr">
              <a:lnSpc>
                <a:spcPct val="110000"/>
              </a:lnSpc>
            </a:pPr>
            <a:endParaRPr lang="en-US" altLang="en-US" sz="2800">
              <a:latin typeface="Gill Sans MT" panose="020B0502020104020203" pitchFamily="34" charset="77"/>
            </a:endParaRPr>
          </a:p>
        </p:txBody>
      </p:sp>
      <p:pic>
        <p:nvPicPr>
          <p:cNvPr id="13316" name="Picture 4" descr="Miriam2">
            <a:extLst>
              <a:ext uri="{FF2B5EF4-FFF2-40B4-BE49-F238E27FC236}">
                <a16:creationId xmlns:a16="http://schemas.microsoft.com/office/drawing/2014/main" id="{DF664559-1B09-0D4E-B776-5598C5B8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649FA5FF-6A22-A54A-9E05-E58C2C991A9E}"/>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pic>
        <p:nvPicPr>
          <p:cNvPr id="13318" name="Picture 6" descr="1063546_41639374">
            <a:extLst>
              <a:ext uri="{FF2B5EF4-FFF2-40B4-BE49-F238E27FC236}">
                <a16:creationId xmlns:a16="http://schemas.microsoft.com/office/drawing/2014/main" id="{9200A50B-563B-5644-AA96-4852503E1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C991B369-375F-7148-98C8-B3F8F61ED1BB}"/>
              </a:ext>
            </a:extLst>
          </p:cNvPr>
          <p:cNvSpPr>
            <a:spLocks noGrp="1" noChangeArrowheads="1"/>
          </p:cNvSpPr>
          <p:nvPr>
            <p:ph type="body" idx="1"/>
          </p:nvPr>
        </p:nvSpPr>
        <p:spPr>
          <a:xfrm>
            <a:off x="457200" y="1295400"/>
            <a:ext cx="8229600" cy="4525963"/>
          </a:xfrm>
        </p:spPr>
        <p:txBody>
          <a:bodyPr/>
          <a:lstStyle/>
          <a:p>
            <a:pPr algn="ctr">
              <a:buFontTx/>
              <a:buNone/>
            </a:pPr>
            <a:r>
              <a:rPr lang="en-US" altLang="en-US" sz="4000" b="1">
                <a:solidFill>
                  <a:srgbClr val="FF9900"/>
                </a:solidFill>
                <a:latin typeface="Edwardian Script ITC" panose="030303020407070D0804" pitchFamily="66" charset="77"/>
              </a:rPr>
              <a:t>My Prayer for Today</a:t>
            </a:r>
          </a:p>
          <a:p>
            <a:pPr algn="ctr">
              <a:buFontTx/>
              <a:buNone/>
            </a:pPr>
            <a:endParaRPr lang="en-US" altLang="en-US" sz="1400" b="1">
              <a:solidFill>
                <a:srgbClr val="FF9900"/>
              </a:solidFill>
              <a:latin typeface="Edwardian Script ITC" panose="030303020407070D0804" pitchFamily="66" charset="77"/>
            </a:endParaRPr>
          </a:p>
          <a:p>
            <a:pPr algn="ctr">
              <a:lnSpc>
                <a:spcPct val="120000"/>
              </a:lnSpc>
              <a:buFontTx/>
              <a:buNone/>
            </a:pPr>
            <a:r>
              <a:rPr lang="en-US" altLang="en-US" sz="2800">
                <a:latin typeface="Gill Sans MT" panose="020B0502020104020203" pitchFamily="34" charset="77"/>
              </a:rPr>
              <a:t>Dear God, in my life today chase away all</a:t>
            </a:r>
          </a:p>
          <a:p>
            <a:pPr algn="ctr">
              <a:lnSpc>
                <a:spcPct val="120000"/>
              </a:lnSpc>
              <a:buFontTx/>
              <a:buNone/>
            </a:pPr>
            <a:r>
              <a:rPr lang="en-US" altLang="en-US" sz="2800">
                <a:latin typeface="Gill Sans MT" panose="020B0502020104020203" pitchFamily="34" charset="77"/>
              </a:rPr>
              <a:t>feelings of envy and jealousy. Keep me faithful as I serve You. Help me to appreciate the talents and abilities of others. May I be encouraging of others rather than critical.</a:t>
            </a:r>
          </a:p>
        </p:txBody>
      </p:sp>
      <p:pic>
        <p:nvPicPr>
          <p:cNvPr id="11268" name="Picture 4" descr="Miriam2">
            <a:extLst>
              <a:ext uri="{FF2B5EF4-FFF2-40B4-BE49-F238E27FC236}">
                <a16:creationId xmlns:a16="http://schemas.microsoft.com/office/drawing/2014/main" id="{E9064887-08EC-AA48-9CCB-7CA85EF6B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BD435619-5875-9E43-8932-61389F749671}"/>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143C6464-AF6A-0741-9933-247F17531940}"/>
              </a:ext>
            </a:extLst>
          </p:cNvPr>
          <p:cNvSpPr>
            <a:spLocks noGrp="1" noChangeArrowheads="1"/>
          </p:cNvSpPr>
          <p:nvPr>
            <p:ph type="body" idx="1"/>
          </p:nvPr>
        </p:nvSpPr>
        <p:spPr>
          <a:xfrm>
            <a:off x="457200" y="1447800"/>
            <a:ext cx="8229600" cy="5257800"/>
          </a:xfrm>
        </p:spPr>
        <p:txBody>
          <a:bodyPr/>
          <a:lstStyle/>
          <a:p>
            <a:pPr algn="ctr">
              <a:lnSpc>
                <a:spcPct val="50000"/>
              </a:lnSpc>
              <a:buFontTx/>
              <a:buNone/>
            </a:pPr>
            <a:r>
              <a:rPr lang="en-US" altLang="en-US" sz="4000" b="1">
                <a:solidFill>
                  <a:srgbClr val="FF9900"/>
                </a:solidFill>
                <a:latin typeface="Edwardian Script ITC" panose="030303020407070D0804" pitchFamily="66" charset="77"/>
              </a:rPr>
              <a:t>Sharing</a:t>
            </a:r>
            <a:br>
              <a:rPr lang="en-US" altLang="en-US" sz="4000" b="1">
                <a:solidFill>
                  <a:srgbClr val="FF9900"/>
                </a:solidFill>
                <a:latin typeface="Edwardian Script ITC" panose="030303020407070D0804" pitchFamily="66" charset="77"/>
              </a:rPr>
            </a:br>
            <a:endParaRPr lang="en-US" altLang="en-US" sz="4000" b="1">
              <a:solidFill>
                <a:srgbClr val="FF9900"/>
              </a:solidFill>
              <a:latin typeface="Edwardian Script ITC" panose="030303020407070D0804" pitchFamily="66" charset="77"/>
            </a:endParaRPr>
          </a:p>
          <a:p>
            <a:pPr algn="ctr">
              <a:buFontTx/>
              <a:buNone/>
            </a:pPr>
            <a:r>
              <a:rPr lang="pt-BR" altLang="en-US" sz="2800">
                <a:latin typeface="Gill Sans MT" panose="020B0502020104020203" pitchFamily="34" charset="77"/>
              </a:rPr>
              <a:t>When the conversations around you initiate </a:t>
            </a:r>
            <a:r>
              <a:rPr lang="en-US" altLang="en-US" sz="2800">
                <a:latin typeface="Gill Sans MT" panose="020B0502020104020203" pitchFamily="34" charset="77"/>
              </a:rPr>
              <a:t>thoughts of envy, do all you can to squash such evil words and feelings. Seek out those who have been maligned because of a jealous person, and do all you can to encourage them and to lift their spirits. Be a true sister to them. Model a noncritical, nonjudgmental attitude. Focus on Jesus’ life of service and humility. Invite the Holy Spirit to remove envy from your heart, and encourage others by sharing your experience.</a:t>
            </a:r>
          </a:p>
        </p:txBody>
      </p:sp>
      <p:pic>
        <p:nvPicPr>
          <p:cNvPr id="12292" name="Picture 4" descr="Miriam2">
            <a:extLst>
              <a:ext uri="{FF2B5EF4-FFF2-40B4-BE49-F238E27FC236}">
                <a16:creationId xmlns:a16="http://schemas.microsoft.com/office/drawing/2014/main" id="{94DF178A-1538-104E-9F66-6E1F7D999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186A3B41-95F4-144C-891E-7B1371DADDF2}"/>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1063546_41639374">
            <a:extLst>
              <a:ext uri="{FF2B5EF4-FFF2-40B4-BE49-F238E27FC236}">
                <a16:creationId xmlns:a16="http://schemas.microsoft.com/office/drawing/2014/main" id="{0AB3D109-7CA4-5349-8E09-FD08B11FC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14850"/>
            <a:ext cx="3124200" cy="234315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a:extLst>
              <a:ext uri="{FF2B5EF4-FFF2-40B4-BE49-F238E27FC236}">
                <a16:creationId xmlns:a16="http://schemas.microsoft.com/office/drawing/2014/main" id="{CA0EC39C-ACAC-E349-9B00-1ACCCF4F65F7}"/>
              </a:ext>
            </a:extLst>
          </p:cNvPr>
          <p:cNvSpPr>
            <a:spLocks noGrp="1" noChangeArrowheads="1"/>
          </p:cNvSpPr>
          <p:nvPr>
            <p:ph type="body" idx="1"/>
          </p:nvPr>
        </p:nvSpPr>
        <p:spPr>
          <a:xfrm>
            <a:off x="457200" y="1219200"/>
            <a:ext cx="8229600" cy="4525963"/>
          </a:xfrm>
        </p:spPr>
        <p:txBody>
          <a:bodyPr/>
          <a:lstStyle/>
          <a:p>
            <a:pPr>
              <a:buFontTx/>
              <a:buNone/>
            </a:pPr>
            <a:r>
              <a:rPr lang="en-US" altLang="en-US" b="1">
                <a:solidFill>
                  <a:srgbClr val="FF9900"/>
                </a:solidFill>
                <a:latin typeface="Gill Sans MT" panose="020B0502020104020203" pitchFamily="34" charset="77"/>
              </a:rPr>
              <a:t>Introduction</a:t>
            </a:r>
          </a:p>
          <a:p>
            <a:pPr>
              <a:lnSpc>
                <a:spcPct val="40000"/>
              </a:lnSpc>
              <a:buFontTx/>
              <a:buNone/>
            </a:pPr>
            <a:r>
              <a:rPr lang="en-US" altLang="en-US" sz="2800">
                <a:latin typeface="Gill Sans MT" panose="020B0502020104020203" pitchFamily="34" charset="77"/>
              </a:rPr>
              <a:t>   </a:t>
            </a:r>
          </a:p>
          <a:p>
            <a:pPr>
              <a:lnSpc>
                <a:spcPct val="110000"/>
              </a:lnSpc>
              <a:buFontTx/>
              <a:buNone/>
            </a:pPr>
            <a:r>
              <a:rPr lang="en-US" altLang="en-US" sz="2800">
                <a:latin typeface="Gill Sans MT" panose="020B0502020104020203" pitchFamily="34" charset="77"/>
              </a:rPr>
              <a:t>   Miriam’s story offers an extraordinary example of God’s willingness to offer forgiveness to those who sin. Miriam loved the Lord. But she allowed a bad attitude to grow, and this got her into trouble. God punished her but later restored her. Such liberating forgiveness is available to us as well as to Miriam.</a:t>
            </a:r>
          </a:p>
        </p:txBody>
      </p:sp>
      <p:pic>
        <p:nvPicPr>
          <p:cNvPr id="3076" name="Picture 4" descr="Miriam2">
            <a:extLst>
              <a:ext uri="{FF2B5EF4-FFF2-40B4-BE49-F238E27FC236}">
                <a16:creationId xmlns:a16="http://schemas.microsoft.com/office/drawing/2014/main" id="{E26A7E2C-FE39-574A-B934-A913E4BF4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327B688A-70A5-F24D-8A76-486749A57E7E}"/>
              </a:ext>
            </a:extLst>
          </p:cNvPr>
          <p:cNvSpPr txBox="1">
            <a:spLocks noChangeArrowheads="1"/>
          </p:cNvSpPr>
          <p:nvPr/>
        </p:nvSpPr>
        <p:spPr bwMode="auto">
          <a:xfrm>
            <a:off x="5029200" y="76200"/>
            <a:ext cx="4343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600">
                <a:solidFill>
                  <a:srgbClr val="FFFFFF"/>
                </a:solidFill>
                <a:latin typeface="TrajanPro-Regular" charset="0"/>
              </a:rPr>
              <a:t>Her Name Means “Bitterness”</a:t>
            </a:r>
            <a:endParaRPr lang="en-US" altLang="en-US" sz="1400">
              <a:solidFill>
                <a:srgbClr val="000000"/>
              </a:solidFill>
              <a:latin typeface="TrajanPro-Regular" charset="0"/>
            </a:endParaRPr>
          </a:p>
          <a:p>
            <a:endParaRPr lang="en-US" altLang="en-US" sz="2400"/>
          </a:p>
        </p:txBody>
      </p:sp>
      <p:sp>
        <p:nvSpPr>
          <p:cNvPr id="3078" name="Rectangle 6">
            <a:extLst>
              <a:ext uri="{FF2B5EF4-FFF2-40B4-BE49-F238E27FC236}">
                <a16:creationId xmlns:a16="http://schemas.microsoft.com/office/drawing/2014/main" id="{9429C113-E0AD-D64F-AA51-61053A75E0C1}"/>
              </a:ext>
            </a:extLst>
          </p:cNvPr>
          <p:cNvSpPr>
            <a:spLocks noChangeArrowheads="1"/>
          </p:cNvSpPr>
          <p:nvPr/>
        </p:nvSpPr>
        <p:spPr bwMode="auto">
          <a:xfrm>
            <a:off x="0" y="431800"/>
            <a:ext cx="4052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Key Scripture:  Exodus 2:1-10; Exodus 15:20; </a:t>
            </a:r>
          </a:p>
          <a:p>
            <a:r>
              <a:rPr lang="en-US" altLang="en-US" sz="1400" b="1">
                <a:solidFill>
                  <a:schemeClr val="bg1"/>
                </a:solidFill>
              </a:rPr>
              <a:t>Numbers 12; Numbers 26:59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B57C6109-2D24-A647-946B-39A269EA5B97}"/>
              </a:ext>
            </a:extLst>
          </p:cNvPr>
          <p:cNvSpPr>
            <a:spLocks noGrp="1" noChangeArrowheads="1"/>
          </p:cNvSpPr>
          <p:nvPr>
            <p:ph type="body" idx="1"/>
          </p:nvPr>
        </p:nvSpPr>
        <p:spPr>
          <a:xfrm>
            <a:off x="457200" y="1295400"/>
            <a:ext cx="8229600" cy="4525963"/>
          </a:xfrm>
        </p:spPr>
        <p:txBody>
          <a:bodyPr/>
          <a:lstStyle/>
          <a:p>
            <a:pPr>
              <a:buFontTx/>
              <a:buNone/>
            </a:pPr>
            <a:r>
              <a:rPr lang="en-US" altLang="en-US" sz="3600" b="1" u="sng">
                <a:solidFill>
                  <a:srgbClr val="FF9900"/>
                </a:solidFill>
                <a:latin typeface="Gill Sans MT" panose="020B0502020104020203" pitchFamily="34" charset="77"/>
              </a:rPr>
              <a:t>Discover</a:t>
            </a:r>
          </a:p>
          <a:p>
            <a:pPr>
              <a:lnSpc>
                <a:spcPct val="20000"/>
              </a:lnSpc>
              <a:buFontTx/>
              <a:buNone/>
            </a:pPr>
            <a:r>
              <a:rPr lang="en-US" altLang="en-US" sz="3600" b="1" u="sng">
                <a:solidFill>
                  <a:srgbClr val="FF9900"/>
                </a:solidFill>
                <a:latin typeface="Gill Sans MT" panose="020B0502020104020203" pitchFamily="34" charset="77"/>
              </a:rPr>
              <a:t> </a:t>
            </a:r>
          </a:p>
          <a:p>
            <a:pPr>
              <a:lnSpc>
                <a:spcPct val="130000"/>
              </a:lnSpc>
              <a:buFontTx/>
              <a:buNone/>
            </a:pPr>
            <a:r>
              <a:rPr lang="en-US" altLang="en-US" sz="2800">
                <a:latin typeface="Gill Sans MT" panose="020B0502020104020203" pitchFamily="34" charset="77"/>
              </a:rPr>
              <a:t>* Her Faithfulness to Duty</a:t>
            </a:r>
          </a:p>
          <a:p>
            <a:pPr>
              <a:lnSpc>
                <a:spcPct val="130000"/>
              </a:lnSpc>
              <a:buFontTx/>
              <a:buNone/>
            </a:pPr>
            <a:r>
              <a:rPr lang="en-US" altLang="en-US" sz="2800">
                <a:latin typeface="Gill Sans MT" panose="020B0502020104020203" pitchFamily="34" charset="77"/>
              </a:rPr>
              <a:t>* Her Leadership Abilities</a:t>
            </a:r>
          </a:p>
          <a:p>
            <a:pPr>
              <a:lnSpc>
                <a:spcPct val="130000"/>
              </a:lnSpc>
              <a:buFontTx/>
              <a:buNone/>
            </a:pPr>
            <a:r>
              <a:rPr lang="en-US" altLang="en-US" sz="2800">
                <a:latin typeface="Gill Sans MT" panose="020B0502020104020203" pitchFamily="34" charset="77"/>
              </a:rPr>
              <a:t>* Her Need of Forgiveness</a:t>
            </a:r>
          </a:p>
        </p:txBody>
      </p:sp>
      <p:pic>
        <p:nvPicPr>
          <p:cNvPr id="4100" name="Picture 4" descr="Miriam2">
            <a:extLst>
              <a:ext uri="{FF2B5EF4-FFF2-40B4-BE49-F238E27FC236}">
                <a16:creationId xmlns:a16="http://schemas.microsoft.com/office/drawing/2014/main" id="{6969555F-023C-344A-AEBE-62B47EB68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7B6BA723-6991-8A4E-90CC-F93C87D8AB8E}"/>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pic>
        <p:nvPicPr>
          <p:cNvPr id="4102" name="Picture 6" descr="1063546_41639374">
            <a:extLst>
              <a:ext uri="{FF2B5EF4-FFF2-40B4-BE49-F238E27FC236}">
                <a16:creationId xmlns:a16="http://schemas.microsoft.com/office/drawing/2014/main" id="{E75154B4-BA71-D44F-ABF8-3530081EA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862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1063546_41639374">
            <a:extLst>
              <a:ext uri="{FF2B5EF4-FFF2-40B4-BE49-F238E27FC236}">
                <a16:creationId xmlns:a16="http://schemas.microsoft.com/office/drawing/2014/main" id="{2EFA608C-0696-EC44-8B93-45BD92CB2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90600"/>
            <a:ext cx="2667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3DC68BE7-424E-C640-AE4E-548D8120339B}"/>
              </a:ext>
            </a:extLst>
          </p:cNvPr>
          <p:cNvSpPr>
            <a:spLocks noGrp="1" noChangeArrowheads="1"/>
          </p:cNvSpPr>
          <p:nvPr>
            <p:ph type="body" idx="1"/>
          </p:nvPr>
        </p:nvSpPr>
        <p:spPr>
          <a:xfrm>
            <a:off x="457200" y="1295400"/>
            <a:ext cx="7391400" cy="5181600"/>
          </a:xfrm>
        </p:spPr>
        <p:txBody>
          <a:bodyPr/>
          <a:lstStyle/>
          <a:p>
            <a:pPr>
              <a:lnSpc>
                <a:spcPct val="80000"/>
              </a:lnSpc>
              <a:buFontTx/>
              <a:buNone/>
            </a:pPr>
            <a:r>
              <a:rPr lang="en-US" altLang="en-US" b="1" u="sng">
                <a:solidFill>
                  <a:srgbClr val="FF9900"/>
                </a:solidFill>
                <a:latin typeface="Gill Sans MT" panose="020B0502020104020203" pitchFamily="34" charset="77"/>
              </a:rPr>
              <a:t>Going Deeper</a:t>
            </a:r>
          </a:p>
          <a:p>
            <a:pPr>
              <a:lnSpc>
                <a:spcPct val="50000"/>
              </a:lnSpc>
              <a:buFontTx/>
              <a:buNone/>
            </a:pPr>
            <a:endParaRPr lang="en-US" altLang="en-US" b="1" u="sng">
              <a:solidFill>
                <a:srgbClr val="FF9900"/>
              </a:solidFill>
              <a:latin typeface="Gill Sans MT" panose="020B0502020104020203" pitchFamily="34" charset="77"/>
            </a:endParaRPr>
          </a:p>
          <a:p>
            <a:pPr>
              <a:buFontTx/>
              <a:buNone/>
            </a:pPr>
            <a:r>
              <a:rPr lang="en-US" altLang="en-US" sz="2800">
                <a:latin typeface="Gill Sans MT" panose="020B0502020104020203" pitchFamily="34" charset="77"/>
              </a:rPr>
              <a:t>1. Pharoah was fearful that the Hebrew slaves would become too numerous and thereby be so strong they would rebel, so what did he do to make sure that wouldn’t happen? </a:t>
            </a:r>
            <a:r>
              <a:rPr lang="en-US" altLang="en-US" sz="2000">
                <a:latin typeface="Gill Sans MT" panose="020B0502020104020203" pitchFamily="34" charset="77"/>
              </a:rPr>
              <a:t>(Exodus 1:29)</a:t>
            </a:r>
          </a:p>
          <a:p>
            <a:pPr>
              <a:buFontTx/>
              <a:buNone/>
            </a:pPr>
            <a:r>
              <a:rPr lang="en-US" altLang="en-US" sz="2800">
                <a:latin typeface="Gill Sans MT" panose="020B0502020104020203" pitchFamily="34" charset="77"/>
              </a:rPr>
              <a:t>2. Miriam was asked to do an unusual task for a young girl. What was it? </a:t>
            </a:r>
            <a:r>
              <a:rPr lang="en-US" altLang="en-US" sz="2000">
                <a:latin typeface="Gill Sans MT" panose="020B0502020104020203" pitchFamily="34" charset="77"/>
              </a:rPr>
              <a:t>(Exodus 2:1-4)</a:t>
            </a:r>
          </a:p>
          <a:p>
            <a:pPr>
              <a:buFontTx/>
              <a:buNone/>
            </a:pPr>
            <a:r>
              <a:rPr lang="en-US" altLang="en-US" sz="2800">
                <a:latin typeface="Gill Sans MT" panose="020B0502020104020203" pitchFamily="34" charset="77"/>
              </a:rPr>
              <a:t>3. When the daughter of Pharoah came to bathe in the river, what did she see? What did she instruct her maids to do? </a:t>
            </a:r>
            <a:r>
              <a:rPr lang="en-US" altLang="en-US" sz="2400">
                <a:latin typeface="Gill Sans MT" panose="020B0502020104020203" pitchFamily="34" charset="77"/>
              </a:rPr>
              <a:t>(Verse 5)</a:t>
            </a:r>
          </a:p>
        </p:txBody>
      </p:sp>
      <p:pic>
        <p:nvPicPr>
          <p:cNvPr id="5124" name="Picture 4" descr="Miriam2">
            <a:extLst>
              <a:ext uri="{FF2B5EF4-FFF2-40B4-BE49-F238E27FC236}">
                <a16:creationId xmlns:a16="http://schemas.microsoft.com/office/drawing/2014/main" id="{598357C7-B275-D742-B51B-92A7E4774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1E48A427-A177-0342-AC09-B3828B3BB09C}"/>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063546_41639374">
            <a:extLst>
              <a:ext uri="{FF2B5EF4-FFF2-40B4-BE49-F238E27FC236}">
                <a16:creationId xmlns:a16="http://schemas.microsoft.com/office/drawing/2014/main" id="{1DB37CEC-FD8A-8F4F-B150-1F24B34CA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286250"/>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a:extLst>
              <a:ext uri="{FF2B5EF4-FFF2-40B4-BE49-F238E27FC236}">
                <a16:creationId xmlns:a16="http://schemas.microsoft.com/office/drawing/2014/main" id="{DAF1476C-450C-E94C-AE35-ABA88F525E26}"/>
              </a:ext>
            </a:extLst>
          </p:cNvPr>
          <p:cNvSpPr>
            <a:spLocks noGrp="1" noChangeArrowheads="1"/>
          </p:cNvSpPr>
          <p:nvPr>
            <p:ph type="body" idx="1"/>
          </p:nvPr>
        </p:nvSpPr>
        <p:spPr>
          <a:xfrm>
            <a:off x="457200" y="1371600"/>
            <a:ext cx="6629400" cy="4525963"/>
          </a:xfrm>
        </p:spPr>
        <p:txBody>
          <a:bodyPr/>
          <a:lstStyle/>
          <a:p>
            <a:pPr>
              <a:lnSpc>
                <a:spcPct val="90000"/>
              </a:lnSpc>
              <a:buFontTx/>
              <a:buNone/>
            </a:pPr>
            <a:r>
              <a:rPr lang="en-US" altLang="en-US" sz="2800">
                <a:latin typeface="Gill Sans MT" panose="020B0502020104020203" pitchFamily="34" charset="77"/>
              </a:rPr>
              <a:t>4. What did Miriam suggest to Pharoah’s daughter? With what result? </a:t>
            </a:r>
            <a:r>
              <a:rPr lang="en-US" altLang="en-US" sz="2400">
                <a:latin typeface="Gill Sans MT" panose="020B0502020104020203" pitchFamily="34" charset="77"/>
              </a:rPr>
              <a:t>(Verse 6-8)</a:t>
            </a:r>
          </a:p>
          <a:p>
            <a:pPr>
              <a:lnSpc>
                <a:spcPct val="40000"/>
              </a:lnSpc>
              <a:buFontTx/>
              <a:buNone/>
            </a:pPr>
            <a:endParaRPr lang="en-US" altLang="en-US" sz="24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5. What specific instructions did Pharoah’s daughter give for the mother as to how to care for the child? </a:t>
            </a:r>
            <a:r>
              <a:rPr lang="en-US" altLang="en-US" sz="2400">
                <a:latin typeface="Gill Sans MT" panose="020B0502020104020203" pitchFamily="34" charset="77"/>
              </a:rPr>
              <a:t>(Verses 9-10)</a:t>
            </a:r>
          </a:p>
          <a:p>
            <a:pPr>
              <a:lnSpc>
                <a:spcPct val="40000"/>
              </a:lnSpc>
              <a:buFontTx/>
              <a:buNone/>
            </a:pPr>
            <a:endParaRPr lang="en-US" altLang="en-US" sz="24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6. The next mention of Miriam, where she is identified by name, is found in Exodus 15:20-21. How is she identified in the first part of verse 20?</a:t>
            </a:r>
          </a:p>
        </p:txBody>
      </p:sp>
      <p:pic>
        <p:nvPicPr>
          <p:cNvPr id="6148" name="Picture 4" descr="Miriam2">
            <a:extLst>
              <a:ext uri="{FF2B5EF4-FFF2-40B4-BE49-F238E27FC236}">
                <a16:creationId xmlns:a16="http://schemas.microsoft.com/office/drawing/2014/main" id="{F03D0A09-F9E8-DD4D-9FAC-E3EE47C5F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1EAE2ED0-992D-C24F-8B50-33BC2C930DCF}"/>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1063546_41639374">
            <a:extLst>
              <a:ext uri="{FF2B5EF4-FFF2-40B4-BE49-F238E27FC236}">
                <a16:creationId xmlns:a16="http://schemas.microsoft.com/office/drawing/2014/main" id="{520C54C9-562E-6244-BF5C-B3D79A8AB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5217B63E-4DDF-374F-8CAD-14088ED74AE8}"/>
              </a:ext>
            </a:extLst>
          </p:cNvPr>
          <p:cNvSpPr>
            <a:spLocks noGrp="1" noChangeArrowheads="1"/>
          </p:cNvSpPr>
          <p:nvPr>
            <p:ph type="body" idx="1"/>
          </p:nvPr>
        </p:nvSpPr>
        <p:spPr>
          <a:xfrm>
            <a:off x="381000" y="1371600"/>
            <a:ext cx="8229600" cy="4525963"/>
          </a:xfrm>
        </p:spPr>
        <p:txBody>
          <a:bodyPr/>
          <a:lstStyle/>
          <a:p>
            <a:pPr>
              <a:buFontTx/>
              <a:buNone/>
            </a:pPr>
            <a:r>
              <a:rPr lang="en-US" altLang="en-US" sz="2800">
                <a:latin typeface="Gill Sans MT" panose="020B0502020104020203" pitchFamily="34" charset="77"/>
              </a:rPr>
              <a:t>7. What feelings developed between the three siblings? What two causes are mentioned? </a:t>
            </a:r>
            <a:r>
              <a:rPr lang="en-US" altLang="en-US" sz="2400">
                <a:latin typeface="Gill Sans MT" panose="020B0502020104020203" pitchFamily="34" charset="77"/>
              </a:rPr>
              <a:t>(Numbers 12:1-3)</a:t>
            </a:r>
          </a:p>
          <a:p>
            <a:pPr>
              <a:lnSpc>
                <a:spcPct val="60000"/>
              </a:lnSpc>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8. How did God handle this situation? </a:t>
            </a:r>
            <a:r>
              <a:rPr lang="en-US" altLang="en-US" sz="2400">
                <a:latin typeface="Gill Sans MT" panose="020B0502020104020203" pitchFamily="34" charset="77"/>
              </a:rPr>
              <a:t>(Verses 4-10)</a:t>
            </a:r>
            <a:r>
              <a:rPr lang="en-US" altLang="en-US" sz="2800">
                <a:latin typeface="Gill Sans MT" panose="020B0502020104020203" pitchFamily="34" charset="77"/>
              </a:rPr>
              <a:t> </a:t>
            </a:r>
          </a:p>
          <a:p>
            <a:pPr>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9. How did the brothers address God and beg for their sister? With what result? </a:t>
            </a:r>
            <a:r>
              <a:rPr lang="en-US" altLang="en-US" sz="2400">
                <a:latin typeface="Gill Sans MT" panose="020B0502020104020203" pitchFamily="34" charset="77"/>
              </a:rPr>
              <a:t>(Verses 11-15)</a:t>
            </a:r>
          </a:p>
          <a:p>
            <a:pPr>
              <a:lnSpc>
                <a:spcPct val="60000"/>
              </a:lnSpc>
              <a:buFontTx/>
              <a:buNone/>
            </a:pPr>
            <a:endParaRPr lang="en-US" altLang="en-US" sz="2400">
              <a:latin typeface="Gill Sans MT" panose="020B0502020104020203" pitchFamily="34" charset="77"/>
            </a:endParaRPr>
          </a:p>
          <a:p>
            <a:pPr>
              <a:buFontTx/>
              <a:buNone/>
            </a:pPr>
            <a:endParaRPr lang="en-US" altLang="en-US" sz="2800">
              <a:latin typeface="Gill Sans MT" panose="020B0502020104020203" pitchFamily="34" charset="77"/>
            </a:endParaRPr>
          </a:p>
        </p:txBody>
      </p:sp>
      <p:pic>
        <p:nvPicPr>
          <p:cNvPr id="7174" name="Picture 6" descr="Miriam2">
            <a:extLst>
              <a:ext uri="{FF2B5EF4-FFF2-40B4-BE49-F238E27FC236}">
                <a16:creationId xmlns:a16="http://schemas.microsoft.com/office/drawing/2014/main" id="{B852B452-9C7A-7945-97C5-A7C77A525E1E}"/>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7938"/>
            <a:ext cx="9144000" cy="98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Text Box 7">
            <a:extLst>
              <a:ext uri="{FF2B5EF4-FFF2-40B4-BE49-F238E27FC236}">
                <a16:creationId xmlns:a16="http://schemas.microsoft.com/office/drawing/2014/main" id="{B9DC72D7-A9B2-174F-B109-A64138673674}"/>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795E03C7-32B8-1440-B44D-26C1DA4D3EA1}"/>
              </a:ext>
            </a:extLst>
          </p:cNvPr>
          <p:cNvSpPr>
            <a:spLocks noGrp="1" noChangeArrowheads="1"/>
          </p:cNvSpPr>
          <p:nvPr>
            <p:ph type="body" idx="1"/>
          </p:nvPr>
        </p:nvSpPr>
        <p:spPr>
          <a:xfrm>
            <a:off x="609600" y="1143000"/>
            <a:ext cx="8229600" cy="5181600"/>
          </a:xfrm>
        </p:spPr>
        <p:txBody>
          <a:bodyPr/>
          <a:lstStyle/>
          <a:p>
            <a:pPr>
              <a:lnSpc>
                <a:spcPct val="90000"/>
              </a:lnSpc>
              <a:buFontTx/>
              <a:buNone/>
            </a:pPr>
            <a:r>
              <a:rPr lang="en-US" altLang="en-US" sz="2800" b="1" u="sng">
                <a:solidFill>
                  <a:srgbClr val="FF9900"/>
                </a:solidFill>
                <a:latin typeface="Gill Sans MT" panose="020B0502020104020203" pitchFamily="34" charset="77"/>
              </a:rPr>
              <a:t>Words for Today</a:t>
            </a:r>
          </a:p>
          <a:p>
            <a:pPr>
              <a:lnSpc>
                <a:spcPct val="40000"/>
              </a:lnSpc>
              <a:buFontTx/>
              <a:buNone/>
            </a:pPr>
            <a:endParaRPr lang="en-US" altLang="en-US" sz="2800" b="1" u="sng">
              <a:solidFill>
                <a:srgbClr val="FF9900"/>
              </a:solidFill>
              <a:latin typeface="Gill Sans MT" panose="020B0502020104020203" pitchFamily="34" charset="77"/>
            </a:endParaRPr>
          </a:p>
          <a:p>
            <a:pPr>
              <a:lnSpc>
                <a:spcPct val="90000"/>
              </a:lnSpc>
              <a:buFontTx/>
              <a:buNone/>
            </a:pPr>
            <a:r>
              <a:rPr lang="en-US" altLang="en-US" sz="2800">
                <a:latin typeface="Gill Sans MT" panose="020B0502020104020203" pitchFamily="34" charset="77"/>
              </a:rPr>
              <a:t>10. We have a wonderful lesson in the faithfulness of Miriam in watching the basket holding her baby brother. Is it possible for each one of us to be as faithful to our duties, no matter how wearisome and small they may seem in our estimation? What is a mundane task I don’t enjoy? How can the young Miriam’s story help me?</a:t>
            </a:r>
          </a:p>
          <a:p>
            <a:pPr>
              <a:lnSpc>
                <a:spcPct val="3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11. When we are jealous and critical, who is harmed most—the person we are critical/jealous of, or ourselves? Explain.</a:t>
            </a:r>
          </a:p>
        </p:txBody>
      </p:sp>
      <p:pic>
        <p:nvPicPr>
          <p:cNvPr id="8198" name="Picture 6" descr="Miriam2">
            <a:extLst>
              <a:ext uri="{FF2B5EF4-FFF2-40B4-BE49-F238E27FC236}">
                <a16:creationId xmlns:a16="http://schemas.microsoft.com/office/drawing/2014/main" id="{93CA551E-72AF-CE47-BFC9-7DD338F58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a:extLst>
              <a:ext uri="{FF2B5EF4-FFF2-40B4-BE49-F238E27FC236}">
                <a16:creationId xmlns:a16="http://schemas.microsoft.com/office/drawing/2014/main" id="{5E8BDCD9-7B43-AA40-A3BC-0E2BB757E857}"/>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C0536251-EF3D-F54C-AD09-4BB142E05525}"/>
              </a:ext>
            </a:extLst>
          </p:cNvPr>
          <p:cNvSpPr>
            <a:spLocks noGrp="1" noChangeArrowheads="1"/>
          </p:cNvSpPr>
          <p:nvPr>
            <p:ph type="body" idx="1"/>
          </p:nvPr>
        </p:nvSpPr>
        <p:spPr>
          <a:xfrm>
            <a:off x="381000" y="1066800"/>
            <a:ext cx="8229600" cy="4525963"/>
          </a:xfrm>
        </p:spPr>
        <p:txBody>
          <a:bodyPr/>
          <a:lstStyle/>
          <a:p>
            <a:pPr marL="609600" indent="-609600">
              <a:buFontTx/>
              <a:buNone/>
            </a:pPr>
            <a:r>
              <a:rPr lang="en-US" altLang="en-US" b="1" u="sng">
                <a:solidFill>
                  <a:srgbClr val="FF9900"/>
                </a:solidFill>
                <a:latin typeface="Gill Sans MT" panose="020B0502020104020203" pitchFamily="34" charset="77"/>
              </a:rPr>
              <a:t>Questions for Discussion</a:t>
            </a:r>
          </a:p>
          <a:p>
            <a:pPr marL="609600" indent="-609600">
              <a:lnSpc>
                <a:spcPct val="30000"/>
              </a:lnSpc>
              <a:buFontTx/>
              <a:buNone/>
            </a:pPr>
            <a:endParaRPr lang="en-US" altLang="en-US" b="1" u="sng">
              <a:solidFill>
                <a:srgbClr val="FF9900"/>
              </a:solidFill>
              <a:latin typeface="Gill Sans MT" panose="020B0502020104020203" pitchFamily="34" charset="77"/>
            </a:endParaRPr>
          </a:p>
          <a:p>
            <a:pPr marL="609600" indent="-609600">
              <a:buFontTx/>
              <a:buAutoNum type="arabicPeriod"/>
            </a:pPr>
            <a:r>
              <a:rPr lang="en-US" altLang="en-US" sz="2800">
                <a:latin typeface="Gill Sans MT" panose="020B0502020104020203" pitchFamily="34" charset="77"/>
              </a:rPr>
              <a:t>How can we be literally “our brother’s keeper” in the family circle? In the community of believers?</a:t>
            </a:r>
          </a:p>
          <a:p>
            <a:pPr marL="609600" indent="-609600">
              <a:lnSpc>
                <a:spcPct val="60000"/>
              </a:lnSpc>
              <a:buFontTx/>
              <a:buAutoNum type="arabicPeriod"/>
            </a:pPr>
            <a:endParaRPr lang="en-US" altLang="en-US" sz="2800">
              <a:latin typeface="Gill Sans MT" panose="020B0502020104020203" pitchFamily="34" charset="77"/>
            </a:endParaRPr>
          </a:p>
          <a:p>
            <a:pPr marL="609600" indent="-609600">
              <a:buFontTx/>
              <a:buNone/>
            </a:pPr>
            <a:r>
              <a:rPr lang="en-US" altLang="en-US" sz="2800">
                <a:latin typeface="Gill Sans MT" panose="020B0502020104020203" pitchFamily="34" charset="77"/>
              </a:rPr>
              <a:t>2.   What was Miriam’s sin? How common is this sin now? What are its effects on those who commit it? On others involved?</a:t>
            </a:r>
          </a:p>
        </p:txBody>
      </p:sp>
      <p:pic>
        <p:nvPicPr>
          <p:cNvPr id="9220" name="Picture 4" descr="Miriam2">
            <a:extLst>
              <a:ext uri="{FF2B5EF4-FFF2-40B4-BE49-F238E27FC236}">
                <a16:creationId xmlns:a16="http://schemas.microsoft.com/office/drawing/2014/main" id="{BEAB9CC3-CD71-7940-A77F-2823B24B4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903F37F6-6B62-8C4B-A1DD-7421C4498BDF}"/>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pic>
        <p:nvPicPr>
          <p:cNvPr id="9222" name="Picture 6" descr="1063546_41639374">
            <a:extLst>
              <a:ext uri="{FF2B5EF4-FFF2-40B4-BE49-F238E27FC236}">
                <a16:creationId xmlns:a16="http://schemas.microsoft.com/office/drawing/2014/main" id="{5D5AECC8-7978-4549-A9EE-CDDD714D5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434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1063546_41639374">
            <a:extLst>
              <a:ext uri="{FF2B5EF4-FFF2-40B4-BE49-F238E27FC236}">
                <a16:creationId xmlns:a16="http://schemas.microsoft.com/office/drawing/2014/main" id="{5BEFFEAB-AF1E-DD49-8C71-3B271487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343400"/>
            <a:ext cx="3352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EF863B55-AC51-764B-9E84-099005ED1554}"/>
              </a:ext>
            </a:extLst>
          </p:cNvPr>
          <p:cNvSpPr>
            <a:spLocks noGrp="1" noChangeArrowheads="1"/>
          </p:cNvSpPr>
          <p:nvPr>
            <p:ph type="body" idx="1"/>
          </p:nvPr>
        </p:nvSpPr>
        <p:spPr>
          <a:xfrm>
            <a:off x="457200" y="1143000"/>
            <a:ext cx="8229600" cy="4983163"/>
          </a:xfrm>
        </p:spPr>
        <p:txBody>
          <a:bodyPr/>
          <a:lstStyle/>
          <a:p>
            <a:pPr>
              <a:lnSpc>
                <a:spcPct val="80000"/>
              </a:lnSpc>
            </a:pPr>
            <a:r>
              <a:rPr lang="en-US" altLang="en-US" b="1" u="sng">
                <a:solidFill>
                  <a:srgbClr val="FF9900"/>
                </a:solidFill>
                <a:latin typeface="Gill Sans MT" panose="020B0502020104020203" pitchFamily="34" charset="77"/>
              </a:rPr>
              <a:t>Words of Wisdom </a:t>
            </a:r>
          </a:p>
          <a:p>
            <a:pPr>
              <a:lnSpc>
                <a:spcPct val="30000"/>
              </a:lnSpc>
              <a:buFontTx/>
              <a:buNone/>
            </a:pPr>
            <a:endParaRPr lang="en-US" altLang="en-US" b="1" u="sng">
              <a:solidFill>
                <a:srgbClr val="FF9900"/>
              </a:solidFill>
              <a:latin typeface="Gill Sans MT" panose="020B0502020104020203" pitchFamily="34" charset="77"/>
            </a:endParaRPr>
          </a:p>
          <a:p>
            <a:pPr>
              <a:buFontTx/>
              <a:buNone/>
            </a:pPr>
            <a:r>
              <a:rPr lang="en-US" altLang="en-US" sz="2800">
                <a:latin typeface="Gill Sans MT" panose="020B0502020104020203" pitchFamily="34" charset="77"/>
              </a:rPr>
              <a:t>   The story of Miriam is a beautiful portrayal of a loving sister and obedient daughter who was willing to stay in the heat and to endure long hours of loneliness watching over her baby brother. As she grew to adulthood and was entrusted with the role of a prophetess, she served God </a:t>
            </a:r>
          </a:p>
          <a:p>
            <a:pPr>
              <a:lnSpc>
                <a:spcPct val="70000"/>
              </a:lnSpc>
              <a:buFontTx/>
              <a:buNone/>
            </a:pPr>
            <a:r>
              <a:rPr lang="en-US" altLang="en-US" sz="2800">
                <a:latin typeface="Gill Sans MT" panose="020B0502020104020203" pitchFamily="34" charset="77"/>
              </a:rPr>
              <a:t>    as a faithful servant. The tragedy </a:t>
            </a:r>
          </a:p>
          <a:p>
            <a:pPr>
              <a:lnSpc>
                <a:spcPct val="70000"/>
              </a:lnSpc>
              <a:buFontTx/>
              <a:buNone/>
            </a:pPr>
            <a:r>
              <a:rPr lang="en-US" altLang="en-US" sz="2800">
                <a:latin typeface="Gill Sans MT" panose="020B0502020104020203" pitchFamily="34" charset="77"/>
              </a:rPr>
              <a:t>    of her life is that she allowed </a:t>
            </a:r>
          </a:p>
          <a:p>
            <a:pPr>
              <a:lnSpc>
                <a:spcPct val="70000"/>
              </a:lnSpc>
              <a:buFontTx/>
              <a:buNone/>
            </a:pPr>
            <a:r>
              <a:rPr lang="en-US" altLang="en-US" sz="2800">
                <a:latin typeface="Gill Sans MT" panose="020B0502020104020203" pitchFamily="34" charset="77"/>
              </a:rPr>
              <a:t>    envy to enter her mind </a:t>
            </a:r>
          </a:p>
          <a:p>
            <a:pPr>
              <a:lnSpc>
                <a:spcPct val="80000"/>
              </a:lnSpc>
              <a:buFontTx/>
              <a:buNone/>
            </a:pPr>
            <a:r>
              <a:rPr lang="en-US" altLang="en-US" sz="2800">
                <a:latin typeface="Gill Sans MT" panose="020B0502020104020203" pitchFamily="34" charset="77"/>
              </a:rPr>
              <a:t>    until full-blown jealousy overtook </a:t>
            </a:r>
          </a:p>
          <a:p>
            <a:pPr>
              <a:lnSpc>
                <a:spcPct val="70000"/>
              </a:lnSpc>
              <a:buFontTx/>
              <a:buNone/>
            </a:pPr>
            <a:r>
              <a:rPr lang="en-US" altLang="en-US" sz="2800">
                <a:latin typeface="Gill Sans MT" panose="020B0502020104020203" pitchFamily="34" charset="77"/>
              </a:rPr>
              <a:t>    her heart. </a:t>
            </a:r>
          </a:p>
        </p:txBody>
      </p:sp>
      <p:pic>
        <p:nvPicPr>
          <p:cNvPr id="10244" name="Picture 4" descr="Miriam2">
            <a:extLst>
              <a:ext uri="{FF2B5EF4-FFF2-40B4-BE49-F238E27FC236}">
                <a16:creationId xmlns:a16="http://schemas.microsoft.com/office/drawing/2014/main" id="{9215CA82-DA28-C44A-AEC4-79B2465FA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22D2572F-AEC4-984F-83AE-0359B9F64680}"/>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Miriam</a:t>
            </a:r>
          </a:p>
          <a:p>
            <a:pPr algn="ctr"/>
            <a:r>
              <a:rPr lang="en-US" altLang="en-US" sz="1200">
                <a:solidFill>
                  <a:srgbClr val="FFFFFF"/>
                </a:solidFill>
                <a:latin typeface="TrajanPro-Regular" charset="0"/>
              </a:rPr>
              <a:t>Her Name Means “Bitterness”</a:t>
            </a:r>
            <a:endParaRPr lang="en-US" altLang="en-US" sz="1000">
              <a:solidFill>
                <a:srgbClr val="000000"/>
              </a:solidFill>
              <a:latin typeface="TrajanPro-Regular" charset="0"/>
            </a:endParaRPr>
          </a:p>
          <a:p>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787</Words>
  <Application>Microsoft Macintosh PowerPoint</Application>
  <PresentationFormat>On-screen Show (4:3)</PresentationFormat>
  <Paragraphs>78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5</cp:revision>
  <dcterms:created xsi:type="dcterms:W3CDTF">2008-11-05T15:54:38Z</dcterms:created>
  <dcterms:modified xsi:type="dcterms:W3CDTF">2018-04-26T23:41:33Z</dcterms:modified>
</cp:coreProperties>
</file>